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2" r:id="rId2"/>
    <p:sldId id="268" r:id="rId3"/>
    <p:sldId id="269" r:id="rId4"/>
    <p:sldId id="270" r:id="rId5"/>
    <p:sldId id="271" r:id="rId6"/>
    <p:sldId id="291" r:id="rId7"/>
    <p:sldId id="258" r:id="rId8"/>
    <p:sldId id="259" r:id="rId9"/>
    <p:sldId id="284" r:id="rId10"/>
    <p:sldId id="260" r:id="rId11"/>
    <p:sldId id="261" r:id="rId12"/>
    <p:sldId id="262" r:id="rId13"/>
    <p:sldId id="263" r:id="rId14"/>
    <p:sldId id="264" r:id="rId15"/>
    <p:sldId id="285" r:id="rId16"/>
    <p:sldId id="272" r:id="rId17"/>
    <p:sldId id="294" r:id="rId18"/>
    <p:sldId id="295" r:id="rId19"/>
    <p:sldId id="286" r:id="rId20"/>
    <p:sldId id="287" r:id="rId21"/>
    <p:sldId id="288" r:id="rId22"/>
    <p:sldId id="289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F6D"/>
    <a:srgbClr val="BB7BCF"/>
    <a:srgbClr val="F8D164"/>
    <a:srgbClr val="EE5454"/>
    <a:srgbClr val="F69F58"/>
    <a:srgbClr val="BC3C14"/>
    <a:srgbClr val="5EF084"/>
    <a:srgbClr val="933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3BD2A-4AE7-473B-9C96-2B2F15CC9A52}" type="datetimeFigureOut">
              <a:rPr lang="en-US" smtClean="0"/>
              <a:t>22-Dec-20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CA8B3-FB15-4B00-8388-6336F74E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7B9A-0D26-4A5E-816A-2B12B2553574}" type="datetimeFigureOut">
              <a:rPr lang="en-MY" smtClean="0"/>
              <a:t>22/12/2020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4FC-C823-485B-B494-95604027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368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7B9A-0D26-4A5E-816A-2B12B2553574}" type="datetimeFigureOut">
              <a:rPr lang="en-MY" smtClean="0"/>
              <a:t>22/12/2020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4FC-C823-485B-B494-95604027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854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7B9A-0D26-4A5E-816A-2B12B2553574}" type="datetimeFigureOut">
              <a:rPr lang="en-MY" smtClean="0"/>
              <a:t>22/12/2020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4FC-C823-485B-B494-95604027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1048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7B9A-0D26-4A5E-816A-2B12B2553574}" type="datetimeFigureOut">
              <a:rPr lang="en-MY" smtClean="0"/>
              <a:t>22/12/2020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4FC-C823-485B-B494-95604027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4173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7B9A-0D26-4A5E-816A-2B12B2553574}" type="datetimeFigureOut">
              <a:rPr lang="en-MY" smtClean="0"/>
              <a:t>22/12/2020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4FC-C823-485B-B494-95604027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968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7B9A-0D26-4A5E-816A-2B12B2553574}" type="datetimeFigureOut">
              <a:rPr lang="en-MY" smtClean="0"/>
              <a:t>22/12/2020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4FC-C823-485B-B494-95604027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961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7B9A-0D26-4A5E-816A-2B12B2553574}" type="datetimeFigureOut">
              <a:rPr lang="en-MY" smtClean="0"/>
              <a:t>22/12/2020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4FC-C823-485B-B494-95604027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781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7B9A-0D26-4A5E-816A-2B12B2553574}" type="datetimeFigureOut">
              <a:rPr lang="en-MY" smtClean="0"/>
              <a:t>22/12/2020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4FC-C823-485B-B494-95604027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491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7B9A-0D26-4A5E-816A-2B12B2553574}" type="datetimeFigureOut">
              <a:rPr lang="en-MY" smtClean="0"/>
              <a:t>22/12/2020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4FC-C823-485B-B494-95604027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666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7B9A-0D26-4A5E-816A-2B12B2553574}" type="datetimeFigureOut">
              <a:rPr lang="en-MY" smtClean="0"/>
              <a:t>22/12/2020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4FC-C823-485B-B494-95604027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37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7B9A-0D26-4A5E-816A-2B12B2553574}" type="datetimeFigureOut">
              <a:rPr lang="en-MY" smtClean="0"/>
              <a:t>22/12/2020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4FC-C823-485B-B494-95604027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177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7B9A-0D26-4A5E-816A-2B12B2553574}" type="datetimeFigureOut">
              <a:rPr lang="en-MY" smtClean="0"/>
              <a:t>22/12/2020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F4FC-C823-485B-B494-95604027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77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048000"/>
            <a:ext cx="4076700" cy="3733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individu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bawah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8700" y="3048000"/>
            <a:ext cx="4076700" cy="3733800"/>
          </a:xfrm>
          <a:prstGeom prst="rect">
            <a:avLst/>
          </a:prstGeom>
          <a:solidFill>
            <a:srgbClr val="5EF084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sekadar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perbelanjaan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seharian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sikap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komitmen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pelbagai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aspek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kerohanian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fizikal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emosi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intelektual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Left-Right-Up Arrow 4"/>
          <p:cNvSpPr/>
          <p:nvPr/>
        </p:nvSpPr>
        <p:spPr>
          <a:xfrm>
            <a:off x="3962400" y="1752600"/>
            <a:ext cx="1181100" cy="1868129"/>
          </a:xfrm>
          <a:prstGeom prst="leftRightUpArrow">
            <a:avLst/>
          </a:prstGeom>
          <a:solidFill>
            <a:srgbClr val="9334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Rounded Rectangle 1"/>
          <p:cNvSpPr/>
          <p:nvPr/>
        </p:nvSpPr>
        <p:spPr>
          <a:xfrm>
            <a:off x="838200" y="1295400"/>
            <a:ext cx="7467600" cy="1600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Kewajipan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individu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melaksanakan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konsep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pertanggungjawaban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810" y="30480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Kewajipan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lded Corner 2"/>
          <p:cNvSpPr/>
          <p:nvPr/>
        </p:nvSpPr>
        <p:spPr>
          <a:xfrm>
            <a:off x="533400" y="1143000"/>
            <a:ext cx="8610600" cy="1295400"/>
          </a:xfrm>
          <a:prstGeom prst="foldedCorner">
            <a:avLst/>
          </a:prstGeom>
          <a:gradFill flip="none" rotWithShape="1">
            <a:gsLst>
              <a:gs pos="100000">
                <a:schemeClr val="bg1">
                  <a:shade val="30000"/>
                  <a:satMod val="115000"/>
                  <a:alpha val="21000"/>
                </a:schemeClr>
              </a:gs>
              <a:gs pos="29000">
                <a:schemeClr val="bg1"/>
              </a:gs>
              <a:gs pos="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kes-kes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perceraian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971800"/>
            <a:ext cx="83058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Statistik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penceraian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direkodkan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Mahkamah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Syariah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Terengganu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2019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menunjukkan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purata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permohonan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perceraian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sebanyak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10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sebahagian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besarnya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berpunca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kegagalan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suami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keluarganya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1735394"/>
            <a:ext cx="7467600" cy="2209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tuntutan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perbelanjaan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masih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bapa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4858" y="1371600"/>
            <a:ext cx="3886200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Selepas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penceraian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Flowchart: Internal Storage 4"/>
          <p:cNvSpPr/>
          <p:nvPr/>
        </p:nvSpPr>
        <p:spPr>
          <a:xfrm>
            <a:off x="1447800" y="4267200"/>
            <a:ext cx="6858000" cy="2514600"/>
          </a:xfrm>
          <a:prstGeom prst="flowChartInternalStorag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egagalan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bapa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menyediakan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mengakibatkan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pembelajaran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tergendala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 rot="5400000">
            <a:off x="4343400" y="3352800"/>
            <a:ext cx="1066800" cy="1676400"/>
          </a:xfrm>
          <a:prstGeom prst="stripedRightArrow">
            <a:avLst/>
          </a:prstGeom>
          <a:solidFill>
            <a:srgbClr val="BC3C1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804810" y="30480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Implikasi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Penceraian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0" y="152400"/>
            <a:ext cx="8839200" cy="990600"/>
          </a:xfrm>
          <a:prstGeom prst="roundRect">
            <a:avLst/>
          </a:prstGeom>
          <a:solidFill>
            <a:srgbClr val="F69F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 MIMBAR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Dodecagon 2"/>
          <p:cNvSpPr/>
          <p:nvPr/>
        </p:nvSpPr>
        <p:spPr>
          <a:xfrm>
            <a:off x="228600" y="1524000"/>
            <a:ext cx="838200" cy="762000"/>
          </a:xfrm>
          <a:prstGeom prst="dodec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1</a:t>
            </a:r>
            <a:endParaRPr lang="en-MY" sz="4400" b="1" dirty="0"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295400" y="1295400"/>
            <a:ext cx="7543800" cy="12192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Persiapkanlah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secukupnya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melangkah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gerbang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perkahwinan</a:t>
            </a:r>
            <a:endParaRPr lang="en-US" sz="2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Dodecagon 4"/>
          <p:cNvSpPr/>
          <p:nvPr/>
        </p:nvSpPr>
        <p:spPr>
          <a:xfrm>
            <a:off x="228600" y="2895600"/>
            <a:ext cx="838200" cy="762000"/>
          </a:xfrm>
          <a:prstGeom prst="dodecagon">
            <a:avLst/>
          </a:prstGeom>
          <a:solidFill>
            <a:srgbClr val="EE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2</a:t>
            </a:r>
            <a:endParaRPr lang="en-MY" sz="4400" b="1" dirty="0"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295400" y="2667000"/>
            <a:ext cx="7543800" cy="1219200"/>
          </a:xfrm>
          <a:prstGeom prst="flowChartProcess">
            <a:avLst/>
          </a:prstGeom>
          <a:solidFill>
            <a:srgbClr val="EE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erbelanjalah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mengikut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keperluan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kemampuan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pasangan</a:t>
            </a:r>
            <a:endParaRPr lang="en-US" sz="2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Dodecagon 6"/>
          <p:cNvSpPr/>
          <p:nvPr/>
        </p:nvSpPr>
        <p:spPr>
          <a:xfrm>
            <a:off x="228600" y="4267200"/>
            <a:ext cx="838200" cy="762000"/>
          </a:xfrm>
          <a:prstGeom prst="dodecagon">
            <a:avLst/>
          </a:prstGeom>
          <a:solidFill>
            <a:srgbClr val="BB7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3</a:t>
            </a:r>
            <a:endParaRPr lang="en-MY" sz="4400" b="1" dirty="0"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295400" y="4038600"/>
            <a:ext cx="7543800" cy="1219200"/>
          </a:xfrm>
          <a:prstGeom prst="flowChartProcess">
            <a:avLst/>
          </a:prstGeom>
          <a:solidFill>
            <a:srgbClr val="BB7B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suami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masih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bertanggungjawab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menyediakan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pasangannya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‘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iddah</a:t>
            </a:r>
            <a:endParaRPr lang="en-US" sz="2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Dodecagon 8"/>
          <p:cNvSpPr/>
          <p:nvPr/>
        </p:nvSpPr>
        <p:spPr>
          <a:xfrm>
            <a:off x="228600" y="5638800"/>
            <a:ext cx="838200" cy="762000"/>
          </a:xfrm>
          <a:prstGeom prst="dodecagon">
            <a:avLst/>
          </a:prstGeom>
          <a:solidFill>
            <a:srgbClr val="F8D1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4</a:t>
            </a:r>
            <a:endParaRPr lang="en-MY" sz="4400" b="1" dirty="0"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295400" y="5410200"/>
            <a:ext cx="7543800" cy="1219200"/>
          </a:xfrm>
          <a:prstGeom prst="flowChartProcess">
            <a:avLst/>
          </a:prstGeom>
          <a:solidFill>
            <a:srgbClr val="F8D1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bapa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anak-anaknya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dewasa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mampu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berdikari</a:t>
            </a:r>
            <a:endParaRPr lang="en-US" sz="2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nip Same Side Corner Rectangle 1"/>
          <p:cNvSpPr/>
          <p:nvPr/>
        </p:nvSpPr>
        <p:spPr>
          <a:xfrm>
            <a:off x="381000" y="1524000"/>
            <a:ext cx="8382000" cy="5181600"/>
          </a:xfrm>
          <a:prstGeom prst="snip2SameRect">
            <a:avLst>
              <a:gd name="adj1" fmla="val 6452"/>
              <a:gd name="adj2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" name="Flowchart: Terminator 2"/>
          <p:cNvSpPr/>
          <p:nvPr/>
        </p:nvSpPr>
        <p:spPr>
          <a:xfrm>
            <a:off x="1676400" y="228600"/>
            <a:ext cx="5791200" cy="838200"/>
          </a:xfrm>
          <a:prstGeom prst="flowChartTerminator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KESIMPULAN</a:t>
            </a:r>
            <a:endParaRPr lang="en-MY" sz="3600" dirty="0">
              <a:latin typeface="Arial Black" panose="020B0A04020102020204" pitchFamily="34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688258" y="1828800"/>
            <a:ext cx="609600" cy="685800"/>
          </a:xfrm>
          <a:prstGeom prst="chevron">
            <a:avLst/>
          </a:prstGeom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828800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Berusahalah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mungkin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memastikan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harmoni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syurga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88258" y="3850719"/>
            <a:ext cx="609600" cy="685800"/>
          </a:xfrm>
          <a:prstGeom prst="chevron">
            <a:avLst/>
          </a:prstGeom>
          <a:ln w="381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850719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Berbelanjalah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berhemah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mengelakkan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kegagalan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melaksanakan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perkahwinan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mengakibatkan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perceraian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752" y="152400"/>
            <a:ext cx="9153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Ta’ala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urah al-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Talaq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Ayat 7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9752" y="3718679"/>
            <a:ext cx="9153752" cy="3139321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mampu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menurut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kemampuannya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disempitkan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sekadar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mampu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); Allah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memberati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melainkan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sekadar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kemampuan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(Orang-orang yang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kesempitan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memberikan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kesenangan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sesudah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berlakunya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kesusahan</a:t>
            </a:r>
            <a:r>
              <a:rPr lang="en-MY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US" sz="2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33143"/>
            <a:ext cx="9144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لِيُنْفِقْ ذُو سَعَةٍ مِنْ سَعَتِهِ ۖ وَمَنْ قُدِرَ عَلَيْهِ رِزْقُهُ فَلْيُنْفِقْ مِمَّا آتَاهُ اللَّهُ ۚ لَا يُكَلِّفُ اللَّهُ نَفْسًا إِلَّا مَا آتَاهَا ۚ سَيَجْعَلُ اللَّهُ بَعْدَ عُسْرٍ يُسْرًا </a:t>
            </a:r>
            <a:endParaRPr lang="ar-EG" sz="5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43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399" y="152400"/>
            <a:ext cx="8839201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264"/>
            <a:ext cx="9144000" cy="5400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33465"/>
            <a:ext cx="876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6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أَقُوْلُ قَولِي هَذَا، وَأَسْتَغْفِرُ اللهَ العَظِيمَ لِيْ وَلَكُمْ، وَلِسَائِرِ الْمُسْلِمِيْنَ وَالمُسلِمَاتِ، الأَحيَاءِ مِنهُم وَالأَموَاتِ، فَتُوبُوا إِلَيهِ وَاستَغفِرُوهُ، إِنَّهُ هُوَ التَّوَّابُ الْغَفُوْرُ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442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Penutup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51562"/>
            <a:ext cx="7772400" cy="7078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Doa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Antara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Dua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Khutbah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ceAgeD" panose="04040505050107020902" pitchFamily="82" charset="0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17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3741" y="5638800"/>
            <a:ext cx="1756459" cy="93959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-609600" y="3611562"/>
            <a:ext cx="10438781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2746" t="15909" r="12480"/>
          <a:stretch>
            <a:fillRect/>
          </a:stretch>
        </p:blipFill>
        <p:spPr bwMode="auto">
          <a:xfrm>
            <a:off x="381000" y="533400"/>
            <a:ext cx="832021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35" b="94911" l="2875" r="45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992"/>
          <a:stretch/>
        </p:blipFill>
        <p:spPr>
          <a:xfrm>
            <a:off x="3653741" y="5675052"/>
            <a:ext cx="926479" cy="892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06" b="86403" l="8308" r="91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" b="10871"/>
          <a:stretch/>
        </p:blipFill>
        <p:spPr>
          <a:xfrm>
            <a:off x="4473191" y="5638800"/>
            <a:ext cx="937009" cy="9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061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01676"/>
            <a:ext cx="9144000" cy="2308324"/>
          </a:xfrm>
          <a:prstGeom prst="rect">
            <a:avLst/>
          </a:prstGeom>
          <a:solidFill>
            <a:schemeClr val="accent4">
              <a:lumMod val="50000"/>
              <a:alpha val="13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الحَمدُ </a:t>
            </a:r>
            <a:r>
              <a:rPr lang="ar-SA" sz="7200" b="1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للهِ اللَّطِيفِ، الَّذِي بِلُطفِهِ تَنكَشِفُ الشَّدَائِدُ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8271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epada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S.W.T.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092476"/>
            <a:ext cx="9144000" cy="23083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  <a:alpha val="10000"/>
                </a:schemeClr>
              </a:gs>
              <a:gs pos="50000">
                <a:schemeClr val="bg2">
                  <a:lumMod val="90000"/>
                  <a:shade val="67500"/>
                  <a:satMod val="115000"/>
                  <a:alpha val="64000"/>
                </a:schemeClr>
              </a:gs>
              <a:gs pos="100000">
                <a:schemeClr val="bg2">
                  <a:lumMod val="90000"/>
                  <a:shade val="100000"/>
                  <a:satMod val="115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Berlembut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yang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mana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sifat-Nya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Berlembut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terurai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lah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kesusahan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kepayahan</a:t>
            </a:r>
            <a:endParaRPr lang="en-US" sz="36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84518"/>
            <a:ext cx="9144000" cy="1815882"/>
          </a:xfrm>
          <a:prstGeom prst="rect">
            <a:avLst/>
          </a:prstGeom>
          <a:solidFill>
            <a:schemeClr val="accent4">
              <a:lumMod val="50000"/>
              <a:alpha val="13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6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الحَمدُ </a:t>
            </a:r>
            <a:r>
              <a:rPr lang="ar-SA" sz="5600" b="1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للهِ الَّذِيْ أَرْسَلَ رَسُوْلَهُ بِالهُدَى وَدِيْنِ الحَقِّ، لِيُظْهِرَهُ عَلَى الدِّيْنِ كُلِّهِ، وَلَوْ كَرِهَ المُشْرِكُوْنَ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276600"/>
            <a:ext cx="9144000" cy="33239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  <a:alpha val="10000"/>
                </a:schemeClr>
              </a:gs>
              <a:gs pos="50000">
                <a:schemeClr val="bg2">
                  <a:lumMod val="90000"/>
                  <a:shade val="67500"/>
                  <a:satMod val="115000"/>
                  <a:alpha val="64000"/>
                </a:schemeClr>
              </a:gs>
              <a:gs pos="100000">
                <a:schemeClr val="bg2">
                  <a:lumMod val="90000"/>
                  <a:shade val="100000"/>
                  <a:satMod val="115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 yang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mengutus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(Muhammad 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SAW)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membawa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hidayah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agama yang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(agama Islam),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memenangkan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meninggikannya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agama yang lain,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walaupun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musyrik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menyukainya</a:t>
            </a:r>
            <a:endParaRPr lang="en-US" sz="3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0480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epada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endParaRPr lang="en-US" sz="40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57742"/>
            <a:ext cx="9144000" cy="2123658"/>
          </a:xfrm>
          <a:prstGeom prst="rect">
            <a:avLst/>
          </a:prstGeom>
          <a:solidFill>
            <a:schemeClr val="accent4">
              <a:lumMod val="50000"/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وَأَشهَدُ أَنْ لَّا إِلَهَ إِلَّا اللهُ لاَ شَرِيكَ لَهُ، وَأَشْهَدُ أَنَّ مُحَمَّدًا عَبْدُهُ وَرَسُوْلُهُ</a:t>
            </a:r>
          </a:p>
        </p:txBody>
      </p:sp>
      <p:sp>
        <p:nvSpPr>
          <p:cNvPr id="4" name="Rectangle 3"/>
          <p:cNvSpPr/>
          <p:nvPr/>
        </p:nvSpPr>
        <p:spPr>
          <a:xfrm>
            <a:off x="743418" y="30480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767078"/>
            <a:ext cx="8839200" cy="286232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  <a:alpha val="10000"/>
                </a:schemeClr>
              </a:gs>
              <a:gs pos="50000">
                <a:schemeClr val="bg2">
                  <a:lumMod val="90000"/>
                  <a:shade val="67500"/>
                  <a:satMod val="115000"/>
                  <a:alpha val="64000"/>
                </a:schemeClr>
              </a:gs>
              <a:gs pos="100000">
                <a:schemeClr val="bg2">
                  <a:lumMod val="90000"/>
                  <a:shade val="100000"/>
                  <a:satMod val="115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utusan-Nya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46074"/>
            <a:ext cx="9144000" cy="1938992"/>
          </a:xfrm>
          <a:prstGeom prst="rect">
            <a:avLst/>
          </a:prstGeom>
          <a:solidFill>
            <a:schemeClr val="accent4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صَلِّ وَسَلِّمْ عَلَى نَبِيِّنَا مُحَمَّدٍ، وَعَلَى آلِهِ وَصَحبِهِ، ومَنِ اهتَدَى بِهَديِهِ إِلَى يَومِ الدِّينِ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1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1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1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1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1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1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1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31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582412"/>
            <a:ext cx="8763000" cy="304698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  <a:alpha val="10000"/>
                </a:schemeClr>
              </a:gs>
              <a:gs pos="50000">
                <a:schemeClr val="bg2">
                  <a:lumMod val="90000"/>
                  <a:shade val="67500"/>
                  <a:satMod val="115000"/>
                  <a:alpha val="64000"/>
                </a:schemeClr>
              </a:gs>
              <a:gs pos="100000">
                <a:schemeClr val="bg2">
                  <a:lumMod val="90000"/>
                  <a:shade val="100000"/>
                  <a:satMod val="115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Muhammad (SAW)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petunjuknya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2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endParaRPr lang="en-US" sz="32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4810" y="30480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796" y="1381542"/>
            <a:ext cx="9144000" cy="2123658"/>
          </a:xfrm>
          <a:prstGeom prst="rect">
            <a:avLst/>
          </a:prstGeom>
          <a:solidFill>
            <a:schemeClr val="accent4">
              <a:lumMod val="50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اتَّقُوا اللهَ، أُوْصِيْكُمْ وَإِيَّايَ بِتَقْوَى اللهِ، لَعَلَّكُمْ تُرحَمُوْنَ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674745"/>
            <a:ext cx="8991600" cy="2954655"/>
          </a:xfrm>
          <a:prstGeom prst="rect">
            <a:avLst/>
          </a:prstGeom>
          <a:gradFill flip="none" rotWithShape="1">
            <a:gsLst>
              <a:gs pos="83000">
                <a:schemeClr val="bg2">
                  <a:lumMod val="50000"/>
                  <a:alpha val="88000"/>
                </a:schemeClr>
              </a:gs>
              <a:gs pos="0">
                <a:schemeClr val="bg2">
                  <a:lumMod val="25000"/>
                  <a:alpha val="81000"/>
                </a:schemeClr>
              </a:gs>
              <a:gs pos="24000">
                <a:schemeClr val="bg1">
                  <a:alpha val="51000"/>
                </a:schemeClr>
              </a:gs>
              <a:gs pos="100000">
                <a:schemeClr val="bg2">
                  <a:lumMod val="25000"/>
                  <a:alpha val="79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1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Sama-samalah</a:t>
            </a:r>
            <a:r>
              <a:rPr lang="en-US" sz="31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tingkatkan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ketakwaan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lebih-lebih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tempoh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waktu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mencabar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ini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Jauhilah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dosa-dosa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boleh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mengundang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kemurkaan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mudah-mudahan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beroleh</a:t>
            </a:r>
            <a:r>
              <a:rPr lang="en-US" sz="31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kerahmatan</a:t>
            </a:r>
            <a:endParaRPr lang="en-US" sz="31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3886200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340186"/>
            <a:ext cx="9144000" cy="2492990"/>
          </a:xfrm>
          <a:prstGeom prst="rect">
            <a:avLst/>
          </a:prstGeom>
          <a:solidFill>
            <a:srgbClr val="4A9A0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llah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aala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para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malaikat-Nya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abi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 SAW).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orang-orang yang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salam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sejahtera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</a:t>
            </a:r>
            <a:endParaRPr lang="en-US" sz="2600" b="1" dirty="0">
              <a:ln>
                <a:solidFill>
                  <a:prstClr val="black"/>
                </a:solidFill>
              </a:ln>
              <a:solidFill>
                <a:srgbClr val="FFFF99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627784" y="116633"/>
            <a:ext cx="6048672" cy="15121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7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junjungan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220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852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4288810"/>
            <a:ext cx="8861006" cy="249299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mpunkanlah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osa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olongan</a:t>
            </a:r>
            <a:r>
              <a:rPr kumimoji="0" lang="ar-SA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600" b="1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uslimin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Mukminin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an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Mukminat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sama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ada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meninggal</a:t>
            </a:r>
            <a:r>
              <a:rPr kumimoji="0" lang="en-GB" sz="26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dunia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.</a:t>
            </a:r>
            <a:endParaRPr kumimoji="0" lang="en-GB" sz="2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426" y="1143000"/>
            <a:ext cx="8532813" cy="276998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اللَّهُمَّ 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اغفِر 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لِ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لمُؤمِنِينَ وَالمُؤمِنَاتِ</a:t>
            </a:r>
            <a:r>
              <a:rPr kumimoji="0" lang="ar-SA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، وَا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لمُسلِمِينَ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 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وَالمُسلِمَاتِ، الأَحيَاءِ مِنهُم وَالأَموَات</a:t>
            </a:r>
            <a:r>
              <a:rPr kumimoji="0" lang="ar-SA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،</a:t>
            </a:r>
            <a:r>
              <a:rPr kumimoji="0" lang="ar-EG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ar-SA" sz="5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إِنَّكَ 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سَمِيعٌ قَرِيبٌ م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ُجِيبُ الدَّعَوَات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ِ</a:t>
            </a:r>
            <a:endParaRPr kumimoji="0" lang="en-US" sz="5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719" y="17658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1719" y="111204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328" y="1382554"/>
            <a:ext cx="8861006" cy="5170646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“</a:t>
            </a:r>
            <a:r>
              <a:rPr kumimoji="0" lang="en-GB" sz="3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kumimoji="0" lang="en-GB" sz="3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3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Allah,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jadikanlah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kami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hamba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-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hamba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-Mu yang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taat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melaksanakan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kewajipan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solat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menunaikan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zakat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melalui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Majlis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Agama Islam Dan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Adat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Melayu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Terengganu (MAIDAM)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serta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kurniakanlah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rahmat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kepada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pembayar-pembayar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zakat.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Jadikanlah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usaha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MAIDAM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dalam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mengagihkan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zakat di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negeri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Terengganu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sebagai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satu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langkah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berkesan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bagi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melepaskan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asnaf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dari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belenggu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kemiskinan</a:t>
            </a:r>
            <a:r>
              <a:rPr lang="en-US" sz="3000" b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.”</a:t>
            </a:r>
            <a:endParaRPr kumimoji="0" lang="en-GB" sz="3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21719" y="111204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1988956" cy="1752600"/>
          </a:xfrm>
          <a:prstGeom prst="ellipse">
            <a:avLst/>
          </a:prstGeom>
          <a:ln w="222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33328" y="1694795"/>
            <a:ext cx="8861006" cy="4401205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“</a:t>
            </a:r>
            <a:r>
              <a:rPr kumimoji="0" lang="en-GB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kumimoji="0" lang="en-GB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Allah,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kurniakanlah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juga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kepada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kami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kesejahteraan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keamanan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keselamatan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serta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perlindungan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daripada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maksiat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bala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bencana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wabak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penyakit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berbahaya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khususnya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COVID-19”</a:t>
            </a:r>
            <a:endParaRPr kumimoji="0" lang="en-GB" sz="4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388" y="1143000"/>
            <a:ext cx="8785225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اللَّهُمَّ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ادفَع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ْ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عَنَّا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البَلَاءَ وَالوَبَاءَ وَالفَحشَاءَ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مَا لَا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يَصرِفُهُ غَيرُكَ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. 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اللَّهُمَّ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إِنَّا نَعُوذُ بِكَ مِنَ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البَرَصِ وَالجُنُونِ وَالجُذَامِ وَ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مِن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سَيِّئِ الأَسقَامِ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.</a:t>
            </a:r>
            <a:endParaRPr kumimoji="0" lang="ar-SA" sz="6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اللَّهُمَّ اشفِ مَرضَانَا وَارحَم م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َّ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وتَانَا وَال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ْ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طُف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بِنَا فِيمَا نَزَلَ بِنَا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.</a:t>
            </a:r>
            <a:endParaRPr kumimoji="0" lang="ar-EG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1719" y="17658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57742"/>
            <a:ext cx="9144000" cy="2123658"/>
          </a:xfrm>
          <a:prstGeom prst="rect">
            <a:avLst/>
          </a:prstGeom>
          <a:solidFill>
            <a:schemeClr val="accent4">
              <a:lumMod val="50000"/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وَأَشهَدُ أَنْ لَّا إِلَهَ إِلَّا اللهُ، وَأَشْهَدُ أَنَّ سَيِّدَنَا مُحَمَّدًا عَبْدُهُ وَرَسُوْلُهُ</a:t>
            </a:r>
          </a:p>
        </p:txBody>
      </p:sp>
      <p:sp>
        <p:nvSpPr>
          <p:cNvPr id="4" name="Rectangle 3"/>
          <p:cNvSpPr/>
          <p:nvPr/>
        </p:nvSpPr>
        <p:spPr>
          <a:xfrm>
            <a:off x="743418" y="30480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8839200" cy="286232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  <a:alpha val="10000"/>
                </a:schemeClr>
              </a:gs>
              <a:gs pos="50000">
                <a:schemeClr val="bg2">
                  <a:lumMod val="90000"/>
                  <a:shade val="67500"/>
                  <a:satMod val="115000"/>
                  <a:alpha val="64000"/>
                </a:schemeClr>
              </a:gs>
              <a:gs pos="100000">
                <a:schemeClr val="bg2">
                  <a:lumMod val="90000"/>
                  <a:shade val="100000"/>
                  <a:satMod val="115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utusan-Nya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2" y="1041023"/>
            <a:ext cx="8735886" cy="5816977"/>
          </a:xfrm>
          <a:prstGeom prst="rect">
            <a:avLst/>
          </a:prstGeom>
          <a:gradFill>
            <a:gsLst>
              <a:gs pos="46000">
                <a:srgbClr val="F4F0FA">
                  <a:alpha val="5882"/>
                </a:srgbClr>
              </a:gs>
              <a:gs pos="100000">
                <a:schemeClr val="bg1"/>
              </a:gs>
              <a:gs pos="0">
                <a:srgbClr val="CEBAEC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رَبَّنَا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آتِنَا فِي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الدُّنيَا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حَسَنَةً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َفِي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الآخِرَةِ حَسَنَةً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َقِنَا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عَذَابَ النَّارِ. وَصَلَّى اللهُ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عَل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ى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سَيِّدِنَا مُحَمَّدٍ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َعَل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ى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آلِهِ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وَصَحبِهِ وَسَلَّم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. </a:t>
            </a:r>
            <a:endParaRPr kumimoji="0" lang="ar-SA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وَالحَمدُ للهِ رَبِّ العَالَمِينَ.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charset="0"/>
              </a:rPr>
              <a:t>Ya</a:t>
            </a: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charset="0"/>
              </a:rPr>
              <a:t> Allah…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Kurniakanlah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epada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ami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ebaikan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i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unia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an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kebaikan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di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akhirat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serta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hindarilah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kami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dari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seksaan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neraka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1719" y="17658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2274"/>
            <a:ext cx="9144000" cy="1754326"/>
          </a:xfrm>
          <a:prstGeom prst="rect">
            <a:avLst/>
          </a:prstGeom>
          <a:solidFill>
            <a:schemeClr val="accent4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صَلِّ وَسَلِّمْ وَبَارِكْ عَلىَ سَيِّدِنَا مُحَمَّدٍ، وَعَلَى آلِهِ وَأَصْحَابِهِ وَمَنْ تَبِعَهُمْ بِإِحْسَانٍ إِلَى يَوْمِ الدِّيْنِ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1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1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1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1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1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1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1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31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614678"/>
            <a:ext cx="8839200" cy="286232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  <a:alpha val="10000"/>
                </a:schemeClr>
              </a:gs>
              <a:gs pos="50000">
                <a:schemeClr val="bg2">
                  <a:lumMod val="90000"/>
                  <a:shade val="67500"/>
                  <a:satMod val="115000"/>
                  <a:alpha val="64000"/>
                </a:schemeClr>
              </a:gs>
              <a:gs pos="100000">
                <a:schemeClr val="bg2">
                  <a:lumMod val="90000"/>
                  <a:shade val="100000"/>
                  <a:satMod val="115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(SAW)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sebaiknya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00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endParaRPr lang="en-US" sz="30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4810" y="30480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796" y="1457742"/>
            <a:ext cx="9144000" cy="2123658"/>
          </a:xfrm>
          <a:prstGeom prst="rect">
            <a:avLst/>
          </a:prstGeom>
          <a:solidFill>
            <a:schemeClr val="accent4">
              <a:lumMod val="50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اتَّقُوا اللهَ حَقَّ تُقَاتِهِ، وَلَا تَمُوتُنَّ إِلَّا وَأَنْتُم مُّسْلِمُوْنَ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734812"/>
            <a:ext cx="8839200" cy="304698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  <a:alpha val="10000"/>
                </a:schemeClr>
              </a:gs>
              <a:gs pos="50000">
                <a:schemeClr val="bg2">
                  <a:lumMod val="90000"/>
                  <a:shade val="67500"/>
                  <a:satMod val="115000"/>
                  <a:alpha val="64000"/>
                </a:schemeClr>
              </a:gs>
              <a:gs pos="100000">
                <a:schemeClr val="bg2">
                  <a:lumMod val="90000"/>
                  <a:shade val="100000"/>
                  <a:satMod val="115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bersama-sama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meningkatkan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ketakwaan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bersungguh-sungguh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perintah-Nya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meninggalkan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larangan-Nya</a:t>
            </a:r>
            <a:endParaRPr lang="en-US" sz="32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30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21261180">
            <a:off x="843963" y="1582994"/>
            <a:ext cx="4038600" cy="2514600"/>
          </a:xfrm>
          <a:prstGeom prst="ellipse">
            <a:avLst/>
          </a:prstGeom>
          <a:solidFill>
            <a:srgbClr val="BB7BC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NAFKAH</a:t>
            </a:r>
            <a:endParaRPr lang="en-MY" sz="4400" dirty="0"/>
          </a:p>
        </p:txBody>
      </p:sp>
      <p:sp>
        <p:nvSpPr>
          <p:cNvPr id="3" name="Cloud Callout 2"/>
          <p:cNvSpPr/>
          <p:nvPr/>
        </p:nvSpPr>
        <p:spPr>
          <a:xfrm>
            <a:off x="5410200" y="1600200"/>
            <a:ext cx="3276600" cy="3352800"/>
          </a:xfrm>
          <a:prstGeom prst="cloudCallout">
            <a:avLst>
              <a:gd name="adj1" fmla="val -93751"/>
              <a:gd name="adj2" fmla="val -1283"/>
            </a:avLst>
          </a:prstGeom>
          <a:solidFill>
            <a:srgbClr val="E3E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Kehidupan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berumah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tangga</a:t>
            </a:r>
            <a:endParaRPr lang="en-US" sz="24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181600"/>
            <a:ext cx="76200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Kemampuan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menanggung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nafkah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isteri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anak-anak</a:t>
            </a:r>
            <a:endParaRPr lang="en-US" sz="28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810" y="30480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Istilah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 rot="5400000">
            <a:off x="1866900" y="4114800"/>
            <a:ext cx="1371600" cy="914400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5986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228600" y="1499419"/>
            <a:ext cx="2590800" cy="938981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Kamus</a:t>
            </a:r>
            <a:r>
              <a:rPr lang="en-US" sz="2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Dewan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1295400"/>
            <a:ext cx="5715000" cy="13470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Perbelanjaan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lain-lain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keperluan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wajib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diberikan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suami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isterinya</a:t>
            </a:r>
            <a:endParaRPr lang="en-US" sz="24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28600" y="2514599"/>
            <a:ext cx="2590800" cy="990600"/>
          </a:xfrm>
          <a:prstGeom prst="snip2Diag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Kitab</a:t>
            </a:r>
            <a:r>
              <a:rPr lang="en-US" sz="2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al-</a:t>
            </a:r>
            <a:r>
              <a:rPr lang="en-US" sz="2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Fiqhu</a:t>
            </a:r>
            <a:r>
              <a:rPr lang="en-US" sz="2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al-</a:t>
            </a:r>
            <a:r>
              <a:rPr lang="en-US" sz="2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Manhaji</a:t>
            </a:r>
            <a:endParaRPr lang="en-US" sz="20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581400"/>
            <a:ext cx="868680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Bent Arrow 6"/>
          <p:cNvSpPr/>
          <p:nvPr/>
        </p:nvSpPr>
        <p:spPr>
          <a:xfrm rot="5400000">
            <a:off x="3299337" y="2232536"/>
            <a:ext cx="868926" cy="2133600"/>
          </a:xfrm>
          <a:prstGeom prst="bentArrow">
            <a:avLst>
              <a:gd name="adj1" fmla="val 23511"/>
              <a:gd name="adj2" fmla="val 24158"/>
              <a:gd name="adj3" fmla="val 25000"/>
              <a:gd name="adj4" fmla="val 43750"/>
            </a:avLst>
          </a:prstGeom>
          <a:solidFill>
            <a:srgbClr val="BC3C1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8" name="Flowchart: Off-page Connector 7"/>
          <p:cNvSpPr/>
          <p:nvPr/>
        </p:nvSpPr>
        <p:spPr>
          <a:xfrm>
            <a:off x="381000" y="4038601"/>
            <a:ext cx="304800" cy="22860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ounded Rectangle 8"/>
          <p:cNvSpPr/>
          <p:nvPr/>
        </p:nvSpPr>
        <p:spPr>
          <a:xfrm>
            <a:off x="990600" y="3886202"/>
            <a:ext cx="3352800" cy="685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sendiri</a:t>
            </a:r>
            <a:endParaRPr lang="en-US" sz="22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4800600" y="4038600"/>
            <a:ext cx="304800" cy="22860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10"/>
          <p:cNvSpPr/>
          <p:nvPr/>
        </p:nvSpPr>
        <p:spPr>
          <a:xfrm>
            <a:off x="5410200" y="3886201"/>
            <a:ext cx="3352800" cy="685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Suami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isteri</a:t>
            </a:r>
            <a:endParaRPr lang="en-US" sz="22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Off-page Connector 11"/>
          <p:cNvSpPr/>
          <p:nvPr/>
        </p:nvSpPr>
        <p:spPr>
          <a:xfrm>
            <a:off x="381000" y="4876800"/>
            <a:ext cx="304800" cy="22860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ounded Rectangle 12"/>
          <p:cNvSpPr/>
          <p:nvPr/>
        </p:nvSpPr>
        <p:spPr>
          <a:xfrm>
            <a:off x="990600" y="4724401"/>
            <a:ext cx="3352800" cy="685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Ibu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bapa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anak</a:t>
            </a:r>
            <a:endParaRPr lang="en-US" sz="22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Off-page Connector 13"/>
          <p:cNvSpPr/>
          <p:nvPr/>
        </p:nvSpPr>
        <p:spPr>
          <a:xfrm>
            <a:off x="4800600" y="4876799"/>
            <a:ext cx="304800" cy="22860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ounded Rectangle 14"/>
          <p:cNvSpPr/>
          <p:nvPr/>
        </p:nvSpPr>
        <p:spPr>
          <a:xfrm>
            <a:off x="5410200" y="4724400"/>
            <a:ext cx="3352800" cy="685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Anak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ibu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bapa</a:t>
            </a:r>
            <a:endParaRPr lang="en-US" sz="22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Off-page Connector 15"/>
          <p:cNvSpPr/>
          <p:nvPr/>
        </p:nvSpPr>
        <p:spPr>
          <a:xfrm>
            <a:off x="381000" y="5715000"/>
            <a:ext cx="304800" cy="22860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Rounded Rectangle 16"/>
          <p:cNvSpPr/>
          <p:nvPr/>
        </p:nvSpPr>
        <p:spPr>
          <a:xfrm>
            <a:off x="990600" y="5562601"/>
            <a:ext cx="7772400" cy="685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Nafkah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tanaman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haiwan</a:t>
            </a:r>
            <a:r>
              <a:rPr lang="en-US" sz="2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ternakan</a:t>
            </a:r>
            <a:endParaRPr lang="en-US" sz="22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43200" y="1804220"/>
            <a:ext cx="533400" cy="381000"/>
          </a:xfrm>
          <a:prstGeom prst="rightArrow">
            <a:avLst/>
          </a:prstGeom>
          <a:solidFill>
            <a:srgbClr val="BC3C1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Rectangle 20"/>
          <p:cNvSpPr/>
          <p:nvPr/>
        </p:nvSpPr>
        <p:spPr>
          <a:xfrm>
            <a:off x="804810" y="30480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Perbahasan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98048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Abdullah bin Umar 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R.A.,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.: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" y="907197"/>
            <a:ext cx="8839200" cy="2826603"/>
          </a:xfrm>
          <a:prstGeom prst="horizontalScroll">
            <a:avLst>
              <a:gd name="adj" fmla="val 65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400" b="1" dirty="0" smtClean="0">
                <a:solidFill>
                  <a:srgbClr val="F1FB7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 كُلُّكُمْ رَاعٍ، وَكُلُّكُمْ مَسْئُولٌ عَن رَّعِيَّتِهِ، الإِمَامُ رَاعٍ وَمَسْئُولٌ عَن رَّعِيَّتِهِ، وَالرَّجُلُ رَاعٍ فِي أَهْلِهِ وَهُوَ مَسْئُولٌ عَن رَّعِيَّتِهِ، وَالمَرْأَةُ رَاعِيَةٌ فِي بَيْتِ زَوْجِهَا وَمَسْئُولَةٌ عَن رَّعِيَّتِهَا</a:t>
            </a:r>
            <a:endParaRPr lang="ar-EG" sz="4400" b="1" dirty="0">
              <a:solidFill>
                <a:srgbClr val="F1FB7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581400"/>
            <a:ext cx="8839200" cy="31169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Bermaksud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“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pengawal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bertanggungjawab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jagaan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bertanggungjawab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lelaki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pengawal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keluarganya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bertanggungjawab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jagaannya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wanita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juga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pengawal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suaminya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bertanggungjawab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jagaannya</a:t>
            </a:r>
            <a:r>
              <a:rPr lang="en-US" sz="2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US" sz="2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8001000" y="6248400"/>
            <a:ext cx="1143000" cy="609600"/>
          </a:xfrm>
          <a:prstGeom prst="stripedRightArrow">
            <a:avLst/>
          </a:prstGeom>
          <a:solidFill>
            <a:srgbClr val="9334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54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1137</Words>
  <Application>Microsoft Office PowerPoint</Application>
  <PresentationFormat>On-screen Show (4:3)</PresentationFormat>
  <Paragraphs>97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 Pengimarahan</dc:creator>
  <cp:lastModifiedBy>Unit Pengukuhan</cp:lastModifiedBy>
  <cp:revision>38</cp:revision>
  <dcterms:created xsi:type="dcterms:W3CDTF">2020-11-26T08:53:36Z</dcterms:created>
  <dcterms:modified xsi:type="dcterms:W3CDTF">2020-12-22T05:07:05Z</dcterms:modified>
</cp:coreProperties>
</file>